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3" r:id="rId4"/>
    <p:sldId id="262" r:id="rId5"/>
    <p:sldId id="261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12A1E9-491B-4CDD-B66C-9160A982BEC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44DA38-79A3-400F-932C-19BAA821B700}">
      <dgm:prSet phldrT="[Text]"/>
      <dgm:spPr/>
      <dgm:t>
        <a:bodyPr/>
        <a:lstStyle/>
        <a:p>
          <a:r>
            <a:rPr lang="en-US" dirty="0" smtClean="0"/>
            <a:t>Demo farm</a:t>
          </a:r>
          <a:endParaRPr lang="en-US" dirty="0"/>
        </a:p>
      </dgm:t>
    </dgm:pt>
    <dgm:pt modelId="{935F3653-88B5-4888-9B9E-807F62D6B44B}" type="parTrans" cxnId="{7AFCBCCC-A5E6-476F-8251-C96213D5B97F}">
      <dgm:prSet/>
      <dgm:spPr/>
      <dgm:t>
        <a:bodyPr/>
        <a:lstStyle/>
        <a:p>
          <a:endParaRPr lang="en-US"/>
        </a:p>
      </dgm:t>
    </dgm:pt>
    <dgm:pt modelId="{8015D240-CC89-42F2-83E9-5E0B07484943}" type="sibTrans" cxnId="{7AFCBCCC-A5E6-476F-8251-C96213D5B97F}">
      <dgm:prSet/>
      <dgm:spPr/>
      <dgm:t>
        <a:bodyPr/>
        <a:lstStyle/>
        <a:p>
          <a:endParaRPr lang="en-US"/>
        </a:p>
      </dgm:t>
    </dgm:pt>
    <dgm:pt modelId="{1D641B99-C525-40DD-B17D-B88A7701E9DC}">
      <dgm:prSet phldrT="[Text]"/>
      <dgm:spPr/>
      <dgm:t>
        <a:bodyPr/>
        <a:lstStyle/>
        <a:p>
          <a:r>
            <a:rPr lang="en-US" dirty="0" smtClean="0"/>
            <a:t>Farmer </a:t>
          </a:r>
          <a:r>
            <a:rPr lang="en-US" dirty="0"/>
            <a:t>1</a:t>
          </a:r>
        </a:p>
      </dgm:t>
    </dgm:pt>
    <dgm:pt modelId="{DADADF78-623B-44B3-A7B1-4D5BF605407D}" type="parTrans" cxnId="{1EAAF57C-3EB2-44AE-8D88-A1991B68F049}">
      <dgm:prSet/>
      <dgm:spPr/>
      <dgm:t>
        <a:bodyPr/>
        <a:lstStyle/>
        <a:p>
          <a:endParaRPr lang="en-US"/>
        </a:p>
      </dgm:t>
    </dgm:pt>
    <dgm:pt modelId="{8DF5A05C-E3A8-4ED0-A443-60D81C7B7E70}" type="sibTrans" cxnId="{1EAAF57C-3EB2-44AE-8D88-A1991B68F049}">
      <dgm:prSet/>
      <dgm:spPr/>
      <dgm:t>
        <a:bodyPr/>
        <a:lstStyle/>
        <a:p>
          <a:endParaRPr lang="en-US"/>
        </a:p>
      </dgm:t>
    </dgm:pt>
    <dgm:pt modelId="{67D3FACA-C916-47C2-9C32-36EE12C59A24}">
      <dgm:prSet phldrT="[Text]"/>
      <dgm:spPr/>
      <dgm:t>
        <a:bodyPr/>
        <a:lstStyle/>
        <a:p>
          <a:r>
            <a:rPr lang="en-US" dirty="0" smtClean="0"/>
            <a:t>Farmer 4</a:t>
          </a:r>
          <a:endParaRPr lang="en-US" dirty="0"/>
        </a:p>
      </dgm:t>
    </dgm:pt>
    <dgm:pt modelId="{0E0C072D-CCE3-4ACE-A7AE-9934A4F99AAB}" type="parTrans" cxnId="{9F132E81-E241-4FF0-A645-C5A13F182211}">
      <dgm:prSet/>
      <dgm:spPr/>
      <dgm:t>
        <a:bodyPr/>
        <a:lstStyle/>
        <a:p>
          <a:endParaRPr lang="en-US"/>
        </a:p>
      </dgm:t>
    </dgm:pt>
    <dgm:pt modelId="{3C287550-BAAC-4F9F-AB7E-989B46FF0922}" type="sibTrans" cxnId="{9F132E81-E241-4FF0-A645-C5A13F182211}">
      <dgm:prSet/>
      <dgm:spPr/>
      <dgm:t>
        <a:bodyPr/>
        <a:lstStyle/>
        <a:p>
          <a:endParaRPr lang="en-US"/>
        </a:p>
      </dgm:t>
    </dgm:pt>
    <dgm:pt modelId="{A858B60B-C618-4080-ADA9-9AD06BE24AE4}">
      <dgm:prSet phldrT="[Text]"/>
      <dgm:spPr/>
      <dgm:t>
        <a:bodyPr/>
        <a:lstStyle/>
        <a:p>
          <a:r>
            <a:rPr lang="en-US" dirty="0" smtClean="0"/>
            <a:t>Farmer 3</a:t>
          </a:r>
          <a:endParaRPr lang="en-US" dirty="0"/>
        </a:p>
      </dgm:t>
    </dgm:pt>
    <dgm:pt modelId="{116DDB8F-6DB9-4FC9-B147-A83C60431EA7}" type="parTrans" cxnId="{FFA92945-8C40-49FB-BE7C-5DB44AFE54A9}">
      <dgm:prSet/>
      <dgm:spPr/>
      <dgm:t>
        <a:bodyPr/>
        <a:lstStyle/>
        <a:p>
          <a:endParaRPr lang="en-US"/>
        </a:p>
      </dgm:t>
    </dgm:pt>
    <dgm:pt modelId="{D7257A98-56C8-49ED-93BA-FB04C8934252}" type="sibTrans" cxnId="{FFA92945-8C40-49FB-BE7C-5DB44AFE54A9}">
      <dgm:prSet/>
      <dgm:spPr/>
      <dgm:t>
        <a:bodyPr/>
        <a:lstStyle/>
        <a:p>
          <a:endParaRPr lang="en-US"/>
        </a:p>
      </dgm:t>
    </dgm:pt>
    <dgm:pt modelId="{D5AA461B-AE60-4E97-84F3-0DA34A6E6750}">
      <dgm:prSet phldrT="[Text]"/>
      <dgm:spPr/>
      <dgm:t>
        <a:bodyPr/>
        <a:lstStyle/>
        <a:p>
          <a:r>
            <a:rPr lang="en-US" dirty="0" smtClean="0"/>
            <a:t>Farmer 2</a:t>
          </a:r>
          <a:endParaRPr lang="en-US" dirty="0"/>
        </a:p>
      </dgm:t>
    </dgm:pt>
    <dgm:pt modelId="{B0DCA58F-79A8-4253-A187-B9C0DE3ADDE7}" type="parTrans" cxnId="{F53BF655-15BF-461D-A679-5771F776E9AC}">
      <dgm:prSet/>
      <dgm:spPr/>
      <dgm:t>
        <a:bodyPr/>
        <a:lstStyle/>
        <a:p>
          <a:endParaRPr lang="en-US"/>
        </a:p>
      </dgm:t>
    </dgm:pt>
    <dgm:pt modelId="{40925D71-E5C3-4849-A498-8D3CB0D4F6B7}" type="sibTrans" cxnId="{F53BF655-15BF-461D-A679-5771F776E9AC}">
      <dgm:prSet/>
      <dgm:spPr/>
      <dgm:t>
        <a:bodyPr/>
        <a:lstStyle/>
        <a:p>
          <a:endParaRPr lang="en-US"/>
        </a:p>
      </dgm:t>
    </dgm:pt>
    <dgm:pt modelId="{58C3BF73-7AE1-460E-A3A1-64E25D7B3017}" type="pres">
      <dgm:prSet presAssocID="{1912A1E9-491B-4CDD-B66C-9160A982BEC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64CAE8-0DE3-4647-8CAC-3F1F08EF5B76}" type="pres">
      <dgm:prSet presAssocID="{F244DA38-79A3-400F-932C-19BAA821B700}" presName="centerShape" presStyleLbl="node0" presStyleIdx="0" presStyleCnt="1"/>
      <dgm:spPr/>
      <dgm:t>
        <a:bodyPr/>
        <a:lstStyle/>
        <a:p>
          <a:endParaRPr lang="en-US"/>
        </a:p>
      </dgm:t>
    </dgm:pt>
    <dgm:pt modelId="{8D71185E-4CEA-459E-B13B-DEEEB5CE4D75}" type="pres">
      <dgm:prSet presAssocID="{1D641B99-C525-40DD-B17D-B88A7701E9D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7F82A3-FD7F-4849-8570-6E0DB2CBFE08}" type="pres">
      <dgm:prSet presAssocID="{1D641B99-C525-40DD-B17D-B88A7701E9DC}" presName="dummy" presStyleCnt="0"/>
      <dgm:spPr/>
    </dgm:pt>
    <dgm:pt modelId="{DA4E3B9B-35B9-48F5-894A-A3F38DE2770E}" type="pres">
      <dgm:prSet presAssocID="{8DF5A05C-E3A8-4ED0-A443-60D81C7B7E7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203FCF04-F514-4F3C-B973-AE9D0A3947AB}" type="pres">
      <dgm:prSet presAssocID="{67D3FACA-C916-47C2-9C32-36EE12C59A2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83B34-1530-4AB8-BF86-A645688C3B18}" type="pres">
      <dgm:prSet presAssocID="{67D3FACA-C916-47C2-9C32-36EE12C59A24}" presName="dummy" presStyleCnt="0"/>
      <dgm:spPr/>
    </dgm:pt>
    <dgm:pt modelId="{3E4CE858-FA73-466B-9CAF-FBE1F76AE755}" type="pres">
      <dgm:prSet presAssocID="{3C287550-BAAC-4F9F-AB7E-989B46FF092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986E174-0BD0-48E1-B8E7-A586C3B9E154}" type="pres">
      <dgm:prSet presAssocID="{A858B60B-C618-4080-ADA9-9AD06BE24AE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4EA6D5-6EC7-46F7-A115-2980D0244406}" type="pres">
      <dgm:prSet presAssocID="{A858B60B-C618-4080-ADA9-9AD06BE24AE4}" presName="dummy" presStyleCnt="0"/>
      <dgm:spPr/>
    </dgm:pt>
    <dgm:pt modelId="{65970F62-6CD7-4C70-9902-1BDC5832E8B2}" type="pres">
      <dgm:prSet presAssocID="{D7257A98-56C8-49ED-93BA-FB04C893425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C6A66CC-3E8A-49FF-A3D0-8D3D7FF5A05C}" type="pres">
      <dgm:prSet presAssocID="{D5AA461B-AE60-4E97-84F3-0DA34A6E675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22277-03A3-41BF-A957-E52292DC4600}" type="pres">
      <dgm:prSet presAssocID="{D5AA461B-AE60-4E97-84F3-0DA34A6E6750}" presName="dummy" presStyleCnt="0"/>
      <dgm:spPr/>
    </dgm:pt>
    <dgm:pt modelId="{D0ADAD6D-D6B7-4F6F-AC78-E981E9F88083}" type="pres">
      <dgm:prSet presAssocID="{40925D71-E5C3-4849-A498-8D3CB0D4F6B7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DE86513-77E2-4D85-89ED-BB41B6438670}" type="presOf" srcId="{3C287550-BAAC-4F9F-AB7E-989B46FF0922}" destId="{3E4CE858-FA73-466B-9CAF-FBE1F76AE755}" srcOrd="0" destOrd="0" presId="urn:microsoft.com/office/officeart/2005/8/layout/radial6"/>
    <dgm:cxn modelId="{9F132E81-E241-4FF0-A645-C5A13F182211}" srcId="{F244DA38-79A3-400F-932C-19BAA821B700}" destId="{67D3FACA-C916-47C2-9C32-36EE12C59A24}" srcOrd="1" destOrd="0" parTransId="{0E0C072D-CCE3-4ACE-A7AE-9934A4F99AAB}" sibTransId="{3C287550-BAAC-4F9F-AB7E-989B46FF0922}"/>
    <dgm:cxn modelId="{25890641-42CC-4A51-91C4-A1178D76CCA1}" type="presOf" srcId="{67D3FACA-C916-47C2-9C32-36EE12C59A24}" destId="{203FCF04-F514-4F3C-B973-AE9D0A3947AB}" srcOrd="0" destOrd="0" presId="urn:microsoft.com/office/officeart/2005/8/layout/radial6"/>
    <dgm:cxn modelId="{D3B36DA7-A759-467C-805E-D082AAFB0686}" type="presOf" srcId="{1D641B99-C525-40DD-B17D-B88A7701E9DC}" destId="{8D71185E-4CEA-459E-B13B-DEEEB5CE4D75}" srcOrd="0" destOrd="0" presId="urn:microsoft.com/office/officeart/2005/8/layout/radial6"/>
    <dgm:cxn modelId="{F53BF655-15BF-461D-A679-5771F776E9AC}" srcId="{F244DA38-79A3-400F-932C-19BAA821B700}" destId="{D5AA461B-AE60-4E97-84F3-0DA34A6E6750}" srcOrd="3" destOrd="0" parTransId="{B0DCA58F-79A8-4253-A187-B9C0DE3ADDE7}" sibTransId="{40925D71-E5C3-4849-A498-8D3CB0D4F6B7}"/>
    <dgm:cxn modelId="{95E8F0F7-FBCD-44F4-9927-5604AAF9D5FB}" type="presOf" srcId="{40925D71-E5C3-4849-A498-8D3CB0D4F6B7}" destId="{D0ADAD6D-D6B7-4F6F-AC78-E981E9F88083}" srcOrd="0" destOrd="0" presId="urn:microsoft.com/office/officeart/2005/8/layout/radial6"/>
    <dgm:cxn modelId="{05020ED7-E7D5-4455-BD8A-5952AF43001C}" type="presOf" srcId="{D5AA461B-AE60-4E97-84F3-0DA34A6E6750}" destId="{8C6A66CC-3E8A-49FF-A3D0-8D3D7FF5A05C}" srcOrd="0" destOrd="0" presId="urn:microsoft.com/office/officeart/2005/8/layout/radial6"/>
    <dgm:cxn modelId="{0CC20705-C3C4-442B-9EA7-1D0E13DB787F}" type="presOf" srcId="{F244DA38-79A3-400F-932C-19BAA821B700}" destId="{0864CAE8-0DE3-4647-8CAC-3F1F08EF5B76}" srcOrd="0" destOrd="0" presId="urn:microsoft.com/office/officeart/2005/8/layout/radial6"/>
    <dgm:cxn modelId="{45C2DE22-6B63-4DAE-9F12-1AB4C7BAB874}" type="presOf" srcId="{D7257A98-56C8-49ED-93BA-FB04C8934252}" destId="{65970F62-6CD7-4C70-9902-1BDC5832E8B2}" srcOrd="0" destOrd="0" presId="urn:microsoft.com/office/officeart/2005/8/layout/radial6"/>
    <dgm:cxn modelId="{1EAAF57C-3EB2-44AE-8D88-A1991B68F049}" srcId="{F244DA38-79A3-400F-932C-19BAA821B700}" destId="{1D641B99-C525-40DD-B17D-B88A7701E9DC}" srcOrd="0" destOrd="0" parTransId="{DADADF78-623B-44B3-A7B1-4D5BF605407D}" sibTransId="{8DF5A05C-E3A8-4ED0-A443-60D81C7B7E70}"/>
    <dgm:cxn modelId="{7AFCBCCC-A5E6-476F-8251-C96213D5B97F}" srcId="{1912A1E9-491B-4CDD-B66C-9160A982BECF}" destId="{F244DA38-79A3-400F-932C-19BAA821B700}" srcOrd="0" destOrd="0" parTransId="{935F3653-88B5-4888-9B9E-807F62D6B44B}" sibTransId="{8015D240-CC89-42F2-83E9-5E0B07484943}"/>
    <dgm:cxn modelId="{39498953-50D8-42D7-B0DC-D862BBEB0AED}" type="presOf" srcId="{A858B60B-C618-4080-ADA9-9AD06BE24AE4}" destId="{6986E174-0BD0-48E1-B8E7-A586C3B9E154}" srcOrd="0" destOrd="0" presId="urn:microsoft.com/office/officeart/2005/8/layout/radial6"/>
    <dgm:cxn modelId="{49D8084A-8262-4EC9-A86D-866D55503988}" type="presOf" srcId="{1912A1E9-491B-4CDD-B66C-9160A982BECF}" destId="{58C3BF73-7AE1-460E-A3A1-64E25D7B3017}" srcOrd="0" destOrd="0" presId="urn:microsoft.com/office/officeart/2005/8/layout/radial6"/>
    <dgm:cxn modelId="{D7E404D2-59B8-4CA2-A7EC-B6DC891A060F}" type="presOf" srcId="{8DF5A05C-E3A8-4ED0-A443-60D81C7B7E70}" destId="{DA4E3B9B-35B9-48F5-894A-A3F38DE2770E}" srcOrd="0" destOrd="0" presId="urn:microsoft.com/office/officeart/2005/8/layout/radial6"/>
    <dgm:cxn modelId="{FFA92945-8C40-49FB-BE7C-5DB44AFE54A9}" srcId="{F244DA38-79A3-400F-932C-19BAA821B700}" destId="{A858B60B-C618-4080-ADA9-9AD06BE24AE4}" srcOrd="2" destOrd="0" parTransId="{116DDB8F-6DB9-4FC9-B147-A83C60431EA7}" sibTransId="{D7257A98-56C8-49ED-93BA-FB04C8934252}"/>
    <dgm:cxn modelId="{1BB3BC43-1F2D-4AFD-BD7A-F8547AFF170D}" type="presParOf" srcId="{58C3BF73-7AE1-460E-A3A1-64E25D7B3017}" destId="{0864CAE8-0DE3-4647-8CAC-3F1F08EF5B76}" srcOrd="0" destOrd="0" presId="urn:microsoft.com/office/officeart/2005/8/layout/radial6"/>
    <dgm:cxn modelId="{1ED9B22B-FBDD-4900-A9C2-6CF6CB50FD95}" type="presParOf" srcId="{58C3BF73-7AE1-460E-A3A1-64E25D7B3017}" destId="{8D71185E-4CEA-459E-B13B-DEEEB5CE4D75}" srcOrd="1" destOrd="0" presId="urn:microsoft.com/office/officeart/2005/8/layout/radial6"/>
    <dgm:cxn modelId="{0D5BB626-24E5-4F35-B9A1-DBF5B792A2E5}" type="presParOf" srcId="{58C3BF73-7AE1-460E-A3A1-64E25D7B3017}" destId="{DB7F82A3-FD7F-4849-8570-6E0DB2CBFE08}" srcOrd="2" destOrd="0" presId="urn:microsoft.com/office/officeart/2005/8/layout/radial6"/>
    <dgm:cxn modelId="{4B301CFA-996E-4526-866D-C2768A7EA2CD}" type="presParOf" srcId="{58C3BF73-7AE1-460E-A3A1-64E25D7B3017}" destId="{DA4E3B9B-35B9-48F5-894A-A3F38DE2770E}" srcOrd="3" destOrd="0" presId="urn:microsoft.com/office/officeart/2005/8/layout/radial6"/>
    <dgm:cxn modelId="{4E615FFF-7294-4880-A760-1B18101C3DD9}" type="presParOf" srcId="{58C3BF73-7AE1-460E-A3A1-64E25D7B3017}" destId="{203FCF04-F514-4F3C-B973-AE9D0A3947AB}" srcOrd="4" destOrd="0" presId="urn:microsoft.com/office/officeart/2005/8/layout/radial6"/>
    <dgm:cxn modelId="{CAC376D8-A673-4748-9BC2-48440E7C72B3}" type="presParOf" srcId="{58C3BF73-7AE1-460E-A3A1-64E25D7B3017}" destId="{55A83B34-1530-4AB8-BF86-A645688C3B18}" srcOrd="5" destOrd="0" presId="urn:microsoft.com/office/officeart/2005/8/layout/radial6"/>
    <dgm:cxn modelId="{C630CD2C-C01A-4B7F-A112-79854EA52303}" type="presParOf" srcId="{58C3BF73-7AE1-460E-A3A1-64E25D7B3017}" destId="{3E4CE858-FA73-466B-9CAF-FBE1F76AE755}" srcOrd="6" destOrd="0" presId="urn:microsoft.com/office/officeart/2005/8/layout/radial6"/>
    <dgm:cxn modelId="{7E2F5684-03B6-44EC-86EA-72C536F74C03}" type="presParOf" srcId="{58C3BF73-7AE1-460E-A3A1-64E25D7B3017}" destId="{6986E174-0BD0-48E1-B8E7-A586C3B9E154}" srcOrd="7" destOrd="0" presId="urn:microsoft.com/office/officeart/2005/8/layout/radial6"/>
    <dgm:cxn modelId="{B39BE6D7-E12C-4524-9174-2D99F026CD26}" type="presParOf" srcId="{58C3BF73-7AE1-460E-A3A1-64E25D7B3017}" destId="{264EA6D5-6EC7-46F7-A115-2980D0244406}" srcOrd="8" destOrd="0" presId="urn:microsoft.com/office/officeart/2005/8/layout/radial6"/>
    <dgm:cxn modelId="{F12D9B66-832A-4675-81E0-DF7E3977FC99}" type="presParOf" srcId="{58C3BF73-7AE1-460E-A3A1-64E25D7B3017}" destId="{65970F62-6CD7-4C70-9902-1BDC5832E8B2}" srcOrd="9" destOrd="0" presId="urn:microsoft.com/office/officeart/2005/8/layout/radial6"/>
    <dgm:cxn modelId="{73004187-E78E-443E-A0DB-33FD84857B8D}" type="presParOf" srcId="{58C3BF73-7AE1-460E-A3A1-64E25D7B3017}" destId="{8C6A66CC-3E8A-49FF-A3D0-8D3D7FF5A05C}" srcOrd="10" destOrd="0" presId="urn:microsoft.com/office/officeart/2005/8/layout/radial6"/>
    <dgm:cxn modelId="{5C8367EA-2CD3-41AC-BA3C-83411C9BEB78}" type="presParOf" srcId="{58C3BF73-7AE1-460E-A3A1-64E25D7B3017}" destId="{8D222277-03A3-41BF-A957-E52292DC4600}" srcOrd="11" destOrd="0" presId="urn:microsoft.com/office/officeart/2005/8/layout/radial6"/>
    <dgm:cxn modelId="{F3ADA34C-CF37-47D8-98AF-E1DBCD1023F9}" type="presParOf" srcId="{58C3BF73-7AE1-460E-A3A1-64E25D7B3017}" destId="{D0ADAD6D-D6B7-4F6F-AC78-E981E9F8808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DAD6D-D6B7-4F6F-AC78-E981E9F88083}">
      <dsp:nvSpPr>
        <dsp:cNvPr id="0" name=""/>
        <dsp:cNvSpPr/>
      </dsp:nvSpPr>
      <dsp:spPr>
        <a:xfrm>
          <a:off x="711715" y="485810"/>
          <a:ext cx="3232388" cy="3232388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970F62-6CD7-4C70-9902-1BDC5832E8B2}">
      <dsp:nvSpPr>
        <dsp:cNvPr id="0" name=""/>
        <dsp:cNvSpPr/>
      </dsp:nvSpPr>
      <dsp:spPr>
        <a:xfrm>
          <a:off x="711715" y="485810"/>
          <a:ext cx="3232388" cy="3232388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4CE858-FA73-466B-9CAF-FBE1F76AE755}">
      <dsp:nvSpPr>
        <dsp:cNvPr id="0" name=""/>
        <dsp:cNvSpPr/>
      </dsp:nvSpPr>
      <dsp:spPr>
        <a:xfrm>
          <a:off x="711715" y="485810"/>
          <a:ext cx="3232388" cy="3232388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E3B9B-35B9-48F5-894A-A3F38DE2770E}">
      <dsp:nvSpPr>
        <dsp:cNvPr id="0" name=""/>
        <dsp:cNvSpPr/>
      </dsp:nvSpPr>
      <dsp:spPr>
        <a:xfrm>
          <a:off x="711715" y="485810"/>
          <a:ext cx="3232388" cy="3232388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4CAE8-0DE3-4647-8CAC-3F1F08EF5B76}">
      <dsp:nvSpPr>
        <dsp:cNvPr id="0" name=""/>
        <dsp:cNvSpPr/>
      </dsp:nvSpPr>
      <dsp:spPr>
        <a:xfrm>
          <a:off x="1583388" y="1357483"/>
          <a:ext cx="1489043" cy="1489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Demo farm</a:t>
          </a:r>
          <a:endParaRPr lang="en-US" sz="3100" kern="1200" dirty="0"/>
        </a:p>
      </dsp:txBody>
      <dsp:txXfrm>
        <a:off x="1801453" y="1575548"/>
        <a:ext cx="1052913" cy="1052913"/>
      </dsp:txXfrm>
    </dsp:sp>
    <dsp:sp modelId="{8D71185E-4CEA-459E-B13B-DEEEB5CE4D75}">
      <dsp:nvSpPr>
        <dsp:cNvPr id="0" name=""/>
        <dsp:cNvSpPr/>
      </dsp:nvSpPr>
      <dsp:spPr>
        <a:xfrm>
          <a:off x="1806744" y="2169"/>
          <a:ext cx="1042330" cy="10423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Farmer </a:t>
          </a:r>
          <a:r>
            <a:rPr lang="en-US" sz="1800" kern="1200" dirty="0"/>
            <a:t>1</a:t>
          </a:r>
        </a:p>
      </dsp:txBody>
      <dsp:txXfrm>
        <a:off x="1959390" y="154815"/>
        <a:ext cx="737038" cy="737038"/>
      </dsp:txXfrm>
    </dsp:sp>
    <dsp:sp modelId="{203FCF04-F514-4F3C-B973-AE9D0A3947AB}">
      <dsp:nvSpPr>
        <dsp:cNvPr id="0" name=""/>
        <dsp:cNvSpPr/>
      </dsp:nvSpPr>
      <dsp:spPr>
        <a:xfrm>
          <a:off x="3385414" y="1580839"/>
          <a:ext cx="1042330" cy="10423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Farmer 4</a:t>
          </a:r>
          <a:endParaRPr lang="en-US" sz="1800" kern="1200" dirty="0"/>
        </a:p>
      </dsp:txBody>
      <dsp:txXfrm>
        <a:off x="3538060" y="1733485"/>
        <a:ext cx="737038" cy="737038"/>
      </dsp:txXfrm>
    </dsp:sp>
    <dsp:sp modelId="{6986E174-0BD0-48E1-B8E7-A586C3B9E154}">
      <dsp:nvSpPr>
        <dsp:cNvPr id="0" name=""/>
        <dsp:cNvSpPr/>
      </dsp:nvSpPr>
      <dsp:spPr>
        <a:xfrm>
          <a:off x="1806744" y="3159509"/>
          <a:ext cx="1042330" cy="10423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Farmer 3</a:t>
          </a:r>
          <a:endParaRPr lang="en-US" sz="1800" kern="1200" dirty="0"/>
        </a:p>
      </dsp:txBody>
      <dsp:txXfrm>
        <a:off x="1959390" y="3312155"/>
        <a:ext cx="737038" cy="737038"/>
      </dsp:txXfrm>
    </dsp:sp>
    <dsp:sp modelId="{8C6A66CC-3E8A-49FF-A3D0-8D3D7FF5A05C}">
      <dsp:nvSpPr>
        <dsp:cNvPr id="0" name=""/>
        <dsp:cNvSpPr/>
      </dsp:nvSpPr>
      <dsp:spPr>
        <a:xfrm>
          <a:off x="228074" y="1580839"/>
          <a:ext cx="1042330" cy="10423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Farmer 2</a:t>
          </a:r>
          <a:endParaRPr lang="en-US" sz="1800" kern="1200" dirty="0"/>
        </a:p>
      </dsp:txBody>
      <dsp:txXfrm>
        <a:off x="380720" y="1733485"/>
        <a:ext cx="737038" cy="737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842" y="2348087"/>
            <a:ext cx="10670488" cy="127826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Production Sub-committee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Vietnam Coffee Coordination Board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6" name="Picture 2" descr="C:\Hung\2014\CA\PPP\data\logo\PPP logo - 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428"/>
          <a:stretch>
            <a:fillRect/>
          </a:stretch>
        </p:blipFill>
        <p:spPr bwMode="auto">
          <a:xfrm>
            <a:off x="6997136" y="174593"/>
            <a:ext cx="48244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4684" y="4186180"/>
            <a:ext cx="5822258" cy="140489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PSAV Mid-year Meeting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Hanoi, 16/8/2018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27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Production Sub-Committee</a:t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Vietnam Coffee Coordination Board</a:t>
            </a: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2"/>
            <a:ext cx="9971794" cy="334452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 smtClean="0"/>
              <a:t>Chaired: </a:t>
            </a:r>
            <a:r>
              <a:rPr lang="en-US" sz="1800" dirty="0" smtClean="0"/>
              <a:t>Crop Production Department  - Ministry of Agriculture and Rural Development  &amp; Nestlé Vietnam.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1800" b="1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 smtClean="0"/>
              <a:t>Secretariat: </a:t>
            </a:r>
            <a:r>
              <a:rPr lang="en-US" sz="1800" dirty="0" smtClean="0"/>
              <a:t>GCP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 smtClean="0"/>
              <a:t>Development supporting partner: </a:t>
            </a:r>
            <a:r>
              <a:rPr lang="en-US" sz="1800" dirty="0" smtClean="0"/>
              <a:t>GCP &amp; IDH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 smtClean="0"/>
              <a:t>2018 Core members: </a:t>
            </a:r>
            <a:r>
              <a:rPr lang="en-US" sz="1800" dirty="0" err="1" smtClean="0"/>
              <a:t>Yara</a:t>
            </a:r>
            <a:r>
              <a:rPr lang="en-US" sz="1800" dirty="0" smtClean="0"/>
              <a:t>, Bayer, EDE, ACOM, OLAM, SIMEXCO, WASI, National Agriculture Extension Center, Provincial Agriculture Extension Centers of Central Highland.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 smtClean="0"/>
              <a:t>Task force overview (as of end of Dec 2017)</a:t>
            </a: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en-US" sz="1800" dirty="0" smtClean="0"/>
              <a:t>Total farmers participating in contributed projects: &gt;80,000 farmers</a:t>
            </a: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en-US" sz="1800" dirty="0" smtClean="0"/>
              <a:t>Total coffee area participating in contributed projects</a:t>
            </a:r>
            <a:r>
              <a:rPr lang="en-US" sz="1800" smtClean="0"/>
              <a:t>: ~97,000ha</a:t>
            </a:r>
            <a:endParaRPr lang="en-US" sz="1800" dirty="0"/>
          </a:p>
          <a:p>
            <a:pPr algn="l"/>
            <a:endParaRPr lang="en-US" sz="1800" dirty="0" smtClean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AF612EBF-2DC7-48E5-A626-85C132235510}"/>
              </a:ext>
            </a:extLst>
          </p:cNvPr>
          <p:cNvSpPr/>
          <p:nvPr/>
        </p:nvSpPr>
        <p:spPr>
          <a:xfrm>
            <a:off x="9740900" y="2323119"/>
            <a:ext cx="2328863" cy="367665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62C9A9-A651-498A-BD5A-BE4E98A8473F}"/>
              </a:ext>
            </a:extLst>
          </p:cNvPr>
          <p:cNvSpPr/>
          <p:nvPr/>
        </p:nvSpPr>
        <p:spPr>
          <a:xfrm>
            <a:off x="309563" y="1519238"/>
            <a:ext cx="2124075" cy="533876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Title 1">
            <a:extLst>
              <a:ext uri="{FF2B5EF4-FFF2-40B4-BE49-F238E27FC236}">
                <a16:creationId xmlns:a16="http://schemas.microsoft.com/office/drawing/2014/main" id="{4648E2F6-B0A8-44E1-81AD-93BF41CFE1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10744200" cy="1228725"/>
          </a:xfrm>
        </p:spPr>
        <p:txBody>
          <a:bodyPr>
            <a:normAutofit/>
          </a:bodyPr>
          <a:lstStyle/>
          <a:p>
            <a:r>
              <a:rPr lang="en-US" altLang="en-US" sz="3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of approach</a:t>
            </a:r>
            <a:endParaRPr lang="en-US" altLang="en-US" sz="3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3AD1B9B-8D42-42F6-A751-ECD15E4E683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40499625"/>
              </p:ext>
            </p:extLst>
          </p:nvPr>
        </p:nvGraphicFramePr>
        <p:xfrm>
          <a:off x="3109546" y="1985775"/>
          <a:ext cx="4655820" cy="4204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95F354-CF06-4214-8583-9C95A8A2A590}"/>
              </a:ext>
            </a:extLst>
          </p:cNvPr>
          <p:cNvSpPr/>
          <p:nvPr/>
        </p:nvSpPr>
        <p:spPr>
          <a:xfrm>
            <a:off x="9797172" y="4025900"/>
            <a:ext cx="2272590" cy="11255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Recognition, Awarding (MARD,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VCCB)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C29EEEA-190F-4430-BB8C-603E5DFFD84E}"/>
              </a:ext>
            </a:extLst>
          </p:cNvPr>
          <p:cNvSpPr/>
          <p:nvPr/>
        </p:nvSpPr>
        <p:spPr>
          <a:xfrm>
            <a:off x="9797171" y="2690625"/>
            <a:ext cx="2272591" cy="12241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Co-investment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value chain development 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VnSAT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MARD,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VCCB, Private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International)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5176FDE-853F-4BCD-9BCB-8E700342AAAE}"/>
              </a:ext>
            </a:extLst>
          </p:cNvPr>
          <p:cNvSpPr/>
          <p:nvPr/>
        </p:nvSpPr>
        <p:spPr>
          <a:xfrm>
            <a:off x="463550" y="2039938"/>
            <a:ext cx="17589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Demo farm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1EE18F3-1724-4DE5-85B5-2DF7A870EFE9}"/>
              </a:ext>
            </a:extLst>
          </p:cNvPr>
          <p:cNvSpPr/>
          <p:nvPr/>
        </p:nvSpPr>
        <p:spPr>
          <a:xfrm>
            <a:off x="463550" y="3225800"/>
            <a:ext cx="17589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Demo farm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1ABE29-DB99-4DCF-9206-13D46EABDD59}"/>
              </a:ext>
            </a:extLst>
          </p:cNvPr>
          <p:cNvSpPr/>
          <p:nvPr/>
        </p:nvSpPr>
        <p:spPr>
          <a:xfrm>
            <a:off x="474663" y="4413250"/>
            <a:ext cx="17589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Demo farm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F53CFD-4033-4EB4-9BCA-31EB10D63ED0}"/>
              </a:ext>
            </a:extLst>
          </p:cNvPr>
          <p:cNvSpPr/>
          <p:nvPr/>
        </p:nvSpPr>
        <p:spPr>
          <a:xfrm>
            <a:off x="474663" y="5716588"/>
            <a:ext cx="17589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Demo farm 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6D867D-61CB-436B-9087-9E7D76D3A7E8}"/>
              </a:ext>
            </a:extLst>
          </p:cNvPr>
          <p:cNvSpPr/>
          <p:nvPr/>
        </p:nvSpPr>
        <p:spPr>
          <a:xfrm>
            <a:off x="2257425" y="3719513"/>
            <a:ext cx="1037077" cy="10414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F1CCA97-5F5A-4BFA-B9E3-276CFF6334E9}"/>
              </a:ext>
            </a:extLst>
          </p:cNvPr>
          <p:cNvSpPr/>
          <p:nvPr/>
        </p:nvSpPr>
        <p:spPr>
          <a:xfrm>
            <a:off x="7864475" y="3209925"/>
            <a:ext cx="2166938" cy="18542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M&amp;E</a:t>
            </a:r>
          </a:p>
          <a:p>
            <a:pPr algn="ctr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Sharing &amp; Learning (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zalo,viber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D8930B9-33E0-419E-9D79-FE736A1082FE}"/>
              </a:ext>
            </a:extLst>
          </p:cNvPr>
          <p:cNvSpPr/>
          <p:nvPr/>
        </p:nvSpPr>
        <p:spPr>
          <a:xfrm>
            <a:off x="309563" y="1097280"/>
            <a:ext cx="2377366" cy="65214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2010-2016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1528AE5-4D5B-400B-8CA7-E1548AEEF377}"/>
              </a:ext>
            </a:extLst>
          </p:cNvPr>
          <p:cNvSpPr/>
          <p:nvPr/>
        </p:nvSpPr>
        <p:spPr>
          <a:xfrm>
            <a:off x="3669335" y="1097280"/>
            <a:ext cx="8213101" cy="77737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2018-2020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Coordination project of Vietnam high quality coffee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17F91B-E1A5-41E2-A69B-FB10F4405412}"/>
              </a:ext>
            </a:extLst>
          </p:cNvPr>
          <p:cNvSpPr/>
          <p:nvPr/>
        </p:nvSpPr>
        <p:spPr>
          <a:xfrm>
            <a:off x="6320765" y="5327650"/>
            <a:ext cx="5748997" cy="140910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Connection of sustainable projects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Professionalism of on-field sharing &amp; learning activities</a:t>
            </a:r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Digital application 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community connection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47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2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283388C-C9F4-4D8A-AE60-6FCB70D40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0" y="1131860"/>
            <a:ext cx="4659230" cy="3452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D261661-BE84-4C67-8715-4618EDD54249}"/>
              </a:ext>
            </a:extLst>
          </p:cNvPr>
          <p:cNvSpPr txBox="1"/>
          <p:nvPr/>
        </p:nvSpPr>
        <p:spPr>
          <a:xfrm>
            <a:off x="306444" y="3609668"/>
            <a:ext cx="3710848" cy="1505257"/>
          </a:xfrm>
          <a:prstGeom prst="rect">
            <a:avLst/>
          </a:prstGeom>
          <a:noFill/>
          <a:ln w="9525" cap="rnd">
            <a:solidFill>
              <a:srgbClr val="C0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594" indent="-228594">
              <a:spcBef>
                <a:spcPts val="800"/>
              </a:spcBef>
              <a:spcAft>
                <a:spcPts val="800"/>
              </a:spcAft>
              <a:buFontTx/>
              <a:buChar char="-"/>
              <a:defRPr/>
            </a:pPr>
            <a:r>
              <a:rPr lang="en-US" sz="1600" dirty="0" smtClean="0">
                <a:solidFill>
                  <a:srgbClr val="575757"/>
                </a:solidFill>
              </a:rPr>
              <a:t>Using </a:t>
            </a:r>
            <a:r>
              <a:rPr lang="en-US" sz="1600" dirty="0">
                <a:solidFill>
                  <a:srgbClr val="575757"/>
                </a:solidFill>
              </a:rPr>
              <a:t>Google Chrome, Smart Phone </a:t>
            </a:r>
            <a:r>
              <a:rPr lang="en-US" sz="1600" dirty="0" smtClean="0">
                <a:solidFill>
                  <a:srgbClr val="575757"/>
                </a:solidFill>
              </a:rPr>
              <a:t>(Android), </a:t>
            </a:r>
            <a:r>
              <a:rPr lang="en-US" sz="1600" dirty="0">
                <a:solidFill>
                  <a:srgbClr val="575757"/>
                </a:solidFill>
              </a:rPr>
              <a:t>online, off-line</a:t>
            </a:r>
          </a:p>
          <a:p>
            <a:pPr marL="228594" indent="-228594">
              <a:spcBef>
                <a:spcPts val="800"/>
              </a:spcBef>
              <a:spcAft>
                <a:spcPts val="800"/>
              </a:spcAft>
              <a:buFontTx/>
              <a:buChar char="-"/>
              <a:defRPr/>
            </a:pPr>
            <a:r>
              <a:rPr lang="en-US" sz="1600" dirty="0" smtClean="0">
                <a:solidFill>
                  <a:srgbClr val="575757"/>
                </a:solidFill>
              </a:rPr>
              <a:t>TOUCH and SELECT</a:t>
            </a:r>
            <a:endParaRPr lang="en-US" sz="1600" dirty="0">
              <a:solidFill>
                <a:srgbClr val="575757"/>
              </a:solidFill>
            </a:endParaRPr>
          </a:p>
        </p:txBody>
      </p:sp>
      <p:pic>
        <p:nvPicPr>
          <p:cNvPr id="2050" name="Picture 2" descr="Image result for ubnd tinh lam dong logo">
            <a:extLst>
              <a:ext uri="{FF2B5EF4-FFF2-40B4-BE49-F238E27FC236}">
                <a16:creationId xmlns:a16="http://schemas.microsoft.com/office/drawing/2014/main" id="{3513301A-2BA1-4E8B-88E4-8F6D704D9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425" y="3027"/>
            <a:ext cx="1261532" cy="12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Image result for logo cá»¥c trá»ng trá»t bá» nÃ´ng nghiá»p">
            <a:extLst>
              <a:ext uri="{FF2B5EF4-FFF2-40B4-BE49-F238E27FC236}">
                <a16:creationId xmlns:a16="http://schemas.microsoft.com/office/drawing/2014/main" id="{1926EA11-DAE3-47DB-9F60-A4099D2E7E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ADF75F-4EE8-4CA7-8E5D-5CD0411ED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0" y="0"/>
            <a:ext cx="1321830" cy="1321830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95F46B90-F2F8-4DF0-BEBA-76C0D1FC2B9E}"/>
              </a:ext>
            </a:extLst>
          </p:cNvPr>
          <p:cNvSpPr txBox="1">
            <a:spLocks/>
          </p:cNvSpPr>
          <p:nvPr/>
        </p:nvSpPr>
        <p:spPr>
          <a:xfrm>
            <a:off x="296057" y="5339557"/>
            <a:ext cx="3721235" cy="15052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450"/>
              </a:spcBef>
              <a:spcAft>
                <a:spcPts val="225"/>
              </a:spcAft>
              <a:buFont typeface="Arial" panose="020B0604020202020204" pitchFamily="34" charset="0"/>
              <a:buChar char="​"/>
              <a:defRPr lang="en-US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1pPr>
            <a:lvl2pPr marL="213300" indent="-1296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25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2pPr>
            <a:lvl3pPr marL="383400" indent="-1242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25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lang="en-US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3pPr>
            <a:lvl4pPr marL="0" indent="0" algn="l" defTabSz="685800" rtl="0" eaLnBrk="1" latinLnBrk="0" hangingPunct="1">
              <a:lnSpc>
                <a:spcPct val="110000"/>
              </a:lnSpc>
              <a:spcBef>
                <a:spcPts val="225"/>
              </a:spcBef>
              <a:spcAft>
                <a:spcPts val="225"/>
              </a:spcAft>
              <a:buClr>
                <a:schemeClr val="tx2"/>
              </a:buClr>
              <a:buFont typeface="Arial" panose="020B0604020202020204" pitchFamily="34" charset="0"/>
              <a:buChar char="​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Font typeface="Arial" panose="020B0604020202020204" pitchFamily="34" charset="0"/>
              <a:buChar char="​"/>
              <a:def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5pPr>
            <a:lvl6pPr marL="202406" indent="-1143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6pPr>
            <a:lvl7pPr marL="0" indent="0" algn="l" defTabSz="685800" rtl="0" eaLnBrk="1" latinLnBrk="0" hangingPunct="1">
              <a:lnSpc>
                <a:spcPct val="90000"/>
              </a:lnSpc>
              <a:spcBef>
                <a:spcPts val="675"/>
              </a:spcBef>
              <a:spcAft>
                <a:spcPts val="675"/>
              </a:spcAft>
              <a:buFont typeface="Arial" panose="020B0604020202020204" pitchFamily="34" charset="0"/>
              <a:buChar char="​"/>
              <a:defRPr lang="en-US" sz="33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7pPr>
            <a:lvl8pPr marL="0" indent="0" algn="l" defTabSz="685800" rtl="0" eaLnBrk="1" latinLnBrk="0" hangingPunct="1">
              <a:lnSpc>
                <a:spcPct val="90000"/>
              </a:lnSpc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4050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Font typeface="Arial" panose="020B0604020202020204" pitchFamily="34" charset="0"/>
              <a:buChar char="​"/>
              <a:defRPr lang="en-US" sz="180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9pPr>
          </a:lstStyle>
          <a:p>
            <a:pPr marL="398694" lvl="2" indent="-228594" defTabSz="914400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1800" dirty="0" smtClean="0">
                <a:solidFill>
                  <a:srgbClr val="5757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Farmer ID system</a:t>
            </a:r>
            <a:endParaRPr lang="en-US" sz="1800" dirty="0">
              <a:solidFill>
                <a:srgbClr val="57575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98694" lvl="2" indent="-228594" defTabSz="914400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1800" dirty="0" smtClean="0">
                <a:solidFill>
                  <a:srgbClr val="5757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 overview</a:t>
            </a:r>
          </a:p>
          <a:p>
            <a:pPr marL="398694" lvl="2" indent="-228594" defTabSz="914400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1800" dirty="0" smtClean="0">
                <a:solidFill>
                  <a:srgbClr val="5757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 of application of sustainable production practices</a:t>
            </a:r>
          </a:p>
          <a:p>
            <a:pPr marL="398694" lvl="2" indent="-228594" defTabSz="914400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1800" dirty="0" smtClean="0">
                <a:solidFill>
                  <a:srgbClr val="5757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social-economic elements</a:t>
            </a:r>
            <a:endParaRPr lang="vi-VN" sz="1800" dirty="0">
              <a:solidFill>
                <a:srgbClr val="57575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2" descr="D2E8AEF4-2774-4FB3-BAB1-A8E11905AF76@fritz">
            <a:extLst>
              <a:ext uri="{FF2B5EF4-FFF2-40B4-BE49-F238E27FC236}">
                <a16:creationId xmlns:a16="http://schemas.microsoft.com/office/drawing/2014/main" id="{68FC9A7C-6D20-4758-83FC-C73FB640E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369" y="1309122"/>
            <a:ext cx="7746609" cy="517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F1035D-DE52-4A46-8012-06F9D43072FC}"/>
              </a:ext>
            </a:extLst>
          </p:cNvPr>
          <p:cNvSpPr/>
          <p:nvPr/>
        </p:nvSpPr>
        <p:spPr>
          <a:xfrm>
            <a:off x="3362178" y="0"/>
            <a:ext cx="8949800" cy="103413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CSDL </a:t>
            </a:r>
            <a:r>
              <a:rPr lang="en-US" sz="2400" dirty="0" err="1"/>
              <a:t>nhận</a:t>
            </a:r>
            <a:r>
              <a:rPr lang="en-US" sz="2400" dirty="0"/>
              <a:t> </a:t>
            </a:r>
            <a:r>
              <a:rPr lang="en-US" sz="2400" dirty="0" err="1"/>
              <a:t>diện</a:t>
            </a:r>
            <a:r>
              <a:rPr lang="en-US" sz="2400" dirty="0"/>
              <a:t> &amp; </a:t>
            </a:r>
            <a:r>
              <a:rPr lang="en-US" sz="2400" dirty="0" err="1"/>
              <a:t>giám</a:t>
            </a:r>
            <a:r>
              <a:rPr lang="en-US" sz="2400" dirty="0"/>
              <a:t> </a:t>
            </a:r>
            <a:r>
              <a:rPr lang="en-US" sz="2400" dirty="0" err="1"/>
              <a:t>sát</a:t>
            </a:r>
            <a:r>
              <a:rPr lang="en-US" sz="2400" dirty="0"/>
              <a:t> </a:t>
            </a:r>
            <a:r>
              <a:rPr lang="en-US" sz="2400" dirty="0" err="1"/>
              <a:t>vùng</a:t>
            </a:r>
            <a:r>
              <a:rPr lang="en-US" sz="2400" dirty="0"/>
              <a:t> </a:t>
            </a:r>
            <a:r>
              <a:rPr lang="en-US" sz="2400" dirty="0" err="1"/>
              <a:t>trồng</a:t>
            </a:r>
            <a:r>
              <a:rPr lang="en-US" sz="2400" dirty="0"/>
              <a:t> </a:t>
            </a:r>
            <a:r>
              <a:rPr lang="en-US" sz="2400" dirty="0" err="1"/>
              <a:t>cà</a:t>
            </a:r>
            <a:r>
              <a:rPr lang="en-US" sz="2400" dirty="0"/>
              <a:t> </a:t>
            </a:r>
            <a:r>
              <a:rPr lang="en-US" sz="2400" dirty="0" err="1"/>
              <a:t>phê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87549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342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Recommendations to PSAV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8983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National level (strategy, policy &amp; investment)</a:t>
            </a:r>
          </a:p>
          <a:p>
            <a:pPr>
              <a:buFontTx/>
              <a:buChar char="-"/>
            </a:pPr>
            <a:r>
              <a:rPr lang="en-US" dirty="0" smtClean="0"/>
              <a:t>Policy dialogue on specific topics: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Agrochemicals for coffee and intercropping trees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Farmer group establishment, value chain,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traceability thanks to VCCB’s management and coordination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Mobile app for ID system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 of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precised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fertilized-irrigation control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Promote Task force’s good works/achievements </a:t>
            </a:r>
            <a:r>
              <a:rPr lang="en-US" i="1" dirty="0" smtClean="0"/>
              <a:t>on</a:t>
            </a:r>
            <a:r>
              <a:rPr lang="en-US" dirty="0" smtClean="0"/>
              <a:t> </a:t>
            </a:r>
            <a:r>
              <a:rPr lang="en-US" i="1" dirty="0" smtClean="0"/>
              <a:t>relevant public communication channels</a:t>
            </a:r>
            <a:r>
              <a:rPr lang="en-US" dirty="0" smtClean="0"/>
              <a:t> and </a:t>
            </a:r>
            <a:r>
              <a:rPr lang="en-US" i="1" dirty="0" smtClean="0"/>
              <a:t>via appropriate recognition/awarding  scheme.</a:t>
            </a:r>
            <a:endParaRPr lang="en-US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Execution level</a:t>
            </a:r>
          </a:p>
          <a:p>
            <a:pPr>
              <a:buFontTx/>
              <a:buChar char="-"/>
            </a:pPr>
            <a:r>
              <a:rPr lang="en-US" dirty="0" smtClean="0"/>
              <a:t>Info hub on relevant industry topics</a:t>
            </a:r>
          </a:p>
          <a:p>
            <a:pPr>
              <a:buFontTx/>
              <a:buChar char="-"/>
            </a:pPr>
            <a:r>
              <a:rPr lang="en-US" dirty="0" smtClean="0"/>
              <a:t>Consultancy on developing “Pilot Coordination Project of Vietnam High Quality Coffee”</a:t>
            </a:r>
          </a:p>
        </p:txBody>
      </p:sp>
    </p:spTree>
    <p:extLst>
      <p:ext uri="{BB962C8B-B14F-4D97-AF65-F5344CB8AC3E}">
        <p14:creationId xmlns:p14="http://schemas.microsoft.com/office/powerpoint/2010/main" val="3096939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53001" y="2352439"/>
            <a:ext cx="36922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Thank you!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26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316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Trebuchet MS</vt:lpstr>
      <vt:lpstr>Wingdings</vt:lpstr>
      <vt:lpstr>Office Theme</vt:lpstr>
      <vt:lpstr>Production Sub-committee Vietnam Coffee Coordination Board</vt:lpstr>
      <vt:lpstr>Production Sub-Committee Vietnam Coffee Coordination Board</vt:lpstr>
      <vt:lpstr>Changing of approach</vt:lpstr>
      <vt:lpstr>PowerPoint Presentation</vt:lpstr>
      <vt:lpstr>Recommendations to PSAV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Thuy,Tran Thi Chung,HOCHIMINH,VN-CMS Corporate Relation</cp:lastModifiedBy>
  <cp:revision>35</cp:revision>
  <dcterms:created xsi:type="dcterms:W3CDTF">2018-08-08T16:35:16Z</dcterms:created>
  <dcterms:modified xsi:type="dcterms:W3CDTF">2018-08-15T04:44:45Z</dcterms:modified>
</cp:coreProperties>
</file>